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52"/>
  </p:notesMasterIdLst>
  <p:sldIdLst>
    <p:sldId id="256" r:id="rId2"/>
    <p:sldId id="258" r:id="rId3"/>
    <p:sldId id="260" r:id="rId4"/>
    <p:sldId id="384" r:id="rId5"/>
    <p:sldId id="386" r:id="rId6"/>
    <p:sldId id="385" r:id="rId7"/>
    <p:sldId id="387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4" r:id="rId23"/>
    <p:sldId id="405" r:id="rId24"/>
    <p:sldId id="403" r:id="rId25"/>
    <p:sldId id="407" r:id="rId26"/>
    <p:sldId id="406" r:id="rId27"/>
    <p:sldId id="408" r:id="rId28"/>
    <p:sldId id="409" r:id="rId29"/>
    <p:sldId id="410" r:id="rId30"/>
    <p:sldId id="411" r:id="rId31"/>
    <p:sldId id="413" r:id="rId32"/>
    <p:sldId id="431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300" r:id="rId50"/>
    <p:sldId id="268" r:id="rId51"/>
  </p:sldIdLst>
  <p:sldSz cx="9144000" cy="6858000" type="screen4x3"/>
  <p:notesSz cx="6858000" cy="9144000"/>
  <p:embeddedFontLst>
    <p:embeddedFont>
      <p:font typeface="Roboto" pitchFamily="2" charset="0"/>
      <p:regular r:id="rId53"/>
      <p:bold r:id="rId54"/>
      <p:italic r:id="rId55"/>
      <p:boldItalic r:id="rId56"/>
    </p:embeddedFont>
    <p:embeddedFont>
      <p:font typeface="Calibri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7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178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36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html5.by/blog/flexbox/" TargetMode="External"/><Relationship Id="rId7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tml5book.ru/css3-flexbox/" TargetMode="External"/><Relationship Id="rId5" Type="http://schemas.openxmlformats.org/officeDocument/2006/relationships/hyperlink" Target="http://css.yoksel.ru/flexbox/" TargetMode="External"/><Relationship Id="rId4" Type="http://schemas.openxmlformats.org/officeDocument/2006/relationships/hyperlink" Target="https://css-tricks.com/snippets/css/a-guide-to-flexbox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47" y="1862910"/>
            <a:ext cx="8562998" cy="36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Направление главной оси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flex-direction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85071"/>
            <a:ext cx="8175090" cy="282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row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начало (</a:t>
            </a:r>
            <a:r>
              <a:rPr lang="ru-RU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main-start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) слева  и конец (</a:t>
            </a:r>
            <a:r>
              <a:rPr lang="ru-RU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ru-RU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end</a:t>
            </a:r>
            <a:r>
              <a:rPr lang="ru-RU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) справа (по умолчанию)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row-reverse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pl-PL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элементы выкладываются в строку </a:t>
            </a:r>
            <a:r>
              <a:rPr lang="pl-PL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				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относительно правого края контейнера. </a:t>
            </a:r>
            <a:r>
              <a:rPr lang="pl-PL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Теперь </a:t>
            </a:r>
            <a:r>
              <a:rPr lang="ru-RU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main-start</a:t>
            </a:r>
            <a:r>
              <a:rPr lang="ru-RU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справа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column</a:t>
            </a:r>
            <a:r>
              <a:rPr lang="ru-RU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ru-RU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Направление сверху вниз (</a:t>
            </a:r>
            <a:r>
              <a:rPr lang="ru-RU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main-start</a:t>
            </a:r>
            <a:r>
              <a:rPr lang="ru-RU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				</a:t>
            </a:r>
            <a:r>
              <a:rPr lang="ru-RU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сверху)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column-reverse</a:t>
            </a:r>
            <a:r>
              <a:rPr lang="ru-RU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Колонка с элементами в обратном </a:t>
            </a:r>
            <a:r>
              <a:rPr lang="pl-PL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				</a:t>
            </a:r>
            <a:r>
              <a:rPr lang="ru-RU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порядке, снизу вверх. (</a:t>
            </a:r>
            <a:r>
              <a:rPr lang="ru-RU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main-start</a:t>
            </a:r>
            <a:r>
              <a:rPr lang="ru-RU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 снизу)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Направление главной оси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accent5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initial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chemeClr val="accent5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Устанавливает значение свойства в значение по </a:t>
            </a:r>
            <a:r>
              <a:rPr lang="pl-PL" dirty="0" smtClean="0">
                <a:solidFill>
                  <a:schemeClr val="accent5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умолчанию.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inherit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Наследует значение свойства от родительского 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элемента.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Поперечная ось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427595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Поперечная ось всегда перпендикулярна главной оси.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Когда мы меняем направление главной оси, меняется направление поперечной оси</a:t>
            </a:r>
          </a:p>
        </p:txBody>
      </p:sp>
      <p:pic>
        <p:nvPicPr>
          <p:cNvPr id="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026" y="3244609"/>
            <a:ext cx="3292245" cy="263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15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justify-content 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выравнивание по главной оси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81" y="3640347"/>
            <a:ext cx="6748731" cy="265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4139020" cy="411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align-items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выравнивание по перпендикулярной оси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891" y="1524000"/>
            <a:ext cx="35725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align-items: baseline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83" y="3231838"/>
            <a:ext cx="8188561" cy="26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Еще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раз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flex-direction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– направление главной оси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justify-content</a:t>
            </a:r>
            <a:r>
              <a:rPr lang="ru-RU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– выравнивание по главной оси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align-items</a:t>
            </a:r>
            <a:r>
              <a:rPr lang="uk-UA" sz="2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–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выравнивание по поперечной оси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свойства указываем для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-контейнера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Элементы в одном ряду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элемента равна ширине его содержимого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Ширину можно указать.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элементы всегда располагаются в одном ряду.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они не влезают, элементы будут ужиматься.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Перенос 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флекс-элементов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4008532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963" y="2790911"/>
            <a:ext cx="3593619" cy="34803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84"/>
          <p:cNvSpPr txBox="1">
            <a:spLocks/>
          </p:cNvSpPr>
          <p:nvPr/>
        </p:nvSpPr>
        <p:spPr>
          <a:xfrm>
            <a:off x="603725" y="3119887"/>
            <a:ext cx="2639807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flex-wrap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: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nowrap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Calibri"/>
            </a:endParaRP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wrap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wrap-reverse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en-US" sz="1800" b="1" dirty="0" smtClean="0">
                <a:latin typeface="Roboto" charset="0"/>
                <a:ea typeface="Roboto" charset="0"/>
              </a:rPr>
              <a:t>X Project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flex-flow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flex-flow = flex-direction + flex-wrap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.main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display: flex;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flex-wrap: wrap;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flex-direction: row-reverse;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flex-flow: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row-reverse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wrap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align-content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align-content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выравнивание в многострочном режиме</a:t>
            </a:r>
          </a:p>
        </p:txBody>
      </p:sp>
      <p:pic>
        <p:nvPicPr>
          <p:cNvPr id="8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02" y="3571142"/>
            <a:ext cx="81343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align-content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52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flex-start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ряды блоков прижаты к началу flex-контейнера.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flex-end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ряды блоков прижаты к концу flex-контейнера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center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ряды блоков находятся в центре flex-контейнера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space-between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первый ряд блоков располагается в начале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контейнера, последний ряд блоков блок </a:t>
            </a: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конце,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остальные ряды равномерно распределены в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оставшемся пространстве.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align-content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352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space-around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ряды блоков равномерно распределены в от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начала до конца flex-контейнера, разделяя все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свободное пространство поровну.</a:t>
            </a: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stretch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(значение по умолчанию) ряды блоков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растянуты, дабы занять все имеющееся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пространство.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 можно и для одной строки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align-content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позволяет выровнять элементы по аналогии с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items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даже если 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явно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переноса нет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перенос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должен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быть задан при помощи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flex-wrap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 для дочерних элементов flex-контейнера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4209691"/>
            <a:ext cx="8166464" cy="16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Свойства, которые будем рассматривать дальше,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будем задавать непосредственно элементам контейнера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align-self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align-self </a:t>
            </a:r>
            <a:r>
              <a:rPr lang="en-US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что-то похожее на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align-items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 для отдельного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задается уже непосредственно элементу, а не всему контейнеру.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 — все так же, как у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align-items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align-self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Рисунок 7" descr="Без имени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394" y="2213214"/>
            <a:ext cx="4029075" cy="3829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order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Значение: целые положительные и отрицательные числа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позволят менять местами блоки, не трогая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-структуру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rder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0; </a:t>
            </a:r>
            <a:r>
              <a:rPr lang="pl-PL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 по умолчанию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order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 картинке второму блоку в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-структуре установлено значение </a:t>
            </a:r>
            <a:r>
              <a:rPr lang="pl-PL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order: 1;</a:t>
            </a:r>
            <a:endParaRPr lang="ru-RU" sz="28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Рисунок 7" descr="Без имени-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187" y="4506583"/>
            <a:ext cx="5092700" cy="1295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l-PL" sz="1800" dirty="0" smtClean="0"/>
              <a:t>Flexbox</a:t>
            </a:r>
            <a:endParaRPr lang="ru-RU" sz="1800" dirty="0" smtClean="0"/>
          </a:p>
          <a:p>
            <a:pPr lvl="0">
              <a:buNone/>
            </a:pPr>
            <a:endParaRPr lang="ru-RU" sz="1800" dirty="0" smtClean="0"/>
          </a:p>
          <a:p>
            <a:pPr lvl="0"/>
            <a:endParaRPr lang="ru-RU" sz="1800" dirty="0" smtClean="0"/>
          </a:p>
          <a:p>
            <a:pPr lvl="0"/>
            <a:endParaRPr lang="pl-PL" sz="1800" dirty="0" smtClean="0"/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order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теперь </a:t>
            </a:r>
            <a:r>
              <a:rPr lang="pl-PL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order: </a:t>
            </a:r>
            <a:r>
              <a:rPr lang="ru-RU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1;</a:t>
            </a:r>
            <a:endParaRPr lang="ru-RU" sz="28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Рисунок 9" descr="Без имени-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11" y="4385813"/>
            <a:ext cx="5092700" cy="1295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точка начала главной оси находится слева тогда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это ширина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height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высота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элементов.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 если мы изменим направление оси, то будет наоборот.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назвать умной шириной.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Свойство отвечает за размер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-элемента вдоль главной оси.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 умолчанию ширина и высота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элемента равна его содержимому.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Мы уже знаем, как можно задавать ширину и высоту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-элементам.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при помощи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мы можем управлять тем местом, которое осталось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Пример. Ширина родителя 500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flex-basis: 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Как видно на картинке, есть </a:t>
            </a:r>
            <a:r>
              <a:rPr lang="ru-RU" sz="2800" dirty="0" smtClean="0">
                <a:solidFill>
                  <a:schemeClr val="bg2"/>
                </a:solidFill>
                <a:latin typeface="Roboto" pitchFamily="2" charset="0"/>
                <a:ea typeface="Roboto" pitchFamily="2" charset="0"/>
              </a:rPr>
              <a:t>свободное место</a:t>
            </a:r>
            <a:endParaRPr lang="pl-PL" sz="2800" dirty="0" smtClean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мы можем управлять этим местом</a:t>
            </a:r>
          </a:p>
        </p:txBody>
      </p:sp>
      <p:pic>
        <p:nvPicPr>
          <p:cNvPr id="8" name="Рисунок 7" descr="Без имени-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37" y="5130681"/>
            <a:ext cx="6375400" cy="927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0; —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это значение по умолчанию.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всем элементам задать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тогда все свободное пространство распределится равномерно между всеми блоками. И теперь уже не важно, что у нас указан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flex-basis: 100px;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flex-basis: 100px;</a:t>
            </a:r>
          </a:p>
        </p:txBody>
      </p:sp>
      <p:pic>
        <p:nvPicPr>
          <p:cNvPr id="8" name="Рисунок 7" descr="Без имени-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421" y="4837381"/>
            <a:ext cx="6375400" cy="927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Первому блоку установим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 остальных не меняем, по умолчанию - 0</a:t>
            </a:r>
          </a:p>
        </p:txBody>
      </p:sp>
      <p:pic>
        <p:nvPicPr>
          <p:cNvPr id="10" name="Рисунок 9" descr="Без имени-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87" y="4673480"/>
            <a:ext cx="6375400" cy="927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Первому блоку установим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Второму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 остальных не меняем, по умолчанию 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</a:t>
            </a:r>
          </a:p>
        </p:txBody>
      </p:sp>
      <p:pic>
        <p:nvPicPr>
          <p:cNvPr id="11" name="Рисунок 10" descr="Без имени-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61" y="4932273"/>
            <a:ext cx="6375400" cy="927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Свободное пространство (100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между первым и вторым блоками в соотношении: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 часть первому, 2 части второму.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Важно не само число, а его соотношение с остальными значениями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Flexbox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Flexible Box Layout Module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модуль макета гибкого контейнера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создан для создания сеток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en-US" sz="44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роста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свободного места нет, свойство будет проигнорировано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Коэффициент</a:t>
            </a:r>
            <a:r>
              <a:rPr lang="uk-UA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сжатия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 определят, как сжимать элементы.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1; </a:t>
            </a:r>
            <a:r>
              <a:rPr lang="pl-PL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 по умолчанию.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:1;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Пример: родитель </a:t>
            </a: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шириной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300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 блока, у </a:t>
            </a: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котор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ых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flex-basis: 100px;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</a:p>
        </p:txBody>
      </p:sp>
      <p:pic>
        <p:nvPicPr>
          <p:cNvPr id="8" name="Рисунок 7" descr="Без имени-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70" y="4476151"/>
            <a:ext cx="3822700" cy="127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:0;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второму блоку установим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:0;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Значение 0 – запрещает блоку сжиматься и все сжатие перераспределится на остальные блоки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</a:p>
        </p:txBody>
      </p:sp>
      <p:pic>
        <p:nvPicPr>
          <p:cNvPr id="10" name="Рисунок 9" descr="Без имени-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760" y="5045495"/>
            <a:ext cx="3822700" cy="127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:0;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- всем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запретить сжатие для всех 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флекс</a:t>
            </a:r>
            <a:r>
              <a:rPr lang="ru-RU" sz="2800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элементов, тогда они начнут выпадать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Рисунок 10" descr="Без имени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34" y="4110847"/>
            <a:ext cx="5105400" cy="2552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2-рому блоку указать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:3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родителя 300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 </a:t>
            </a:r>
            <a:r>
              <a:rPr lang="uk-UA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каждого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элемента 100 (их 4 шт.)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300 – 400 = -100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Вот на эти -100 и будем влиять при помощи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:3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:1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У первого по умолчанию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:3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Второму указали 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:1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У третьего по умолчанию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:1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У четвертого по умолчанию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Теперь 100 / 6 = 16,6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Ширина блоков будет такой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1. 100 - 16,6 	= 83,3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2. 100 - 16,6*3 	= 50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3. 100 - 16,6 	= 83,3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4. 100 - 16,6 	= 83,3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66464" cy="291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flex-grow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flex-shrink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влияют на рамки и внутренние отступы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3"/>
              </a:rPr>
              <a:t>https://html5.by/blog/flexbox/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4"/>
              </a:rPr>
              <a:t>https://css-tricks.com/snippets/css/a-guide-to-flexbox/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5"/>
              </a:rPr>
              <a:t>http://css.yoksel.ru/flexbox/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6"/>
              </a:rPr>
              <a:t>https://html5book.ru/css3-flexbox/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7"/>
              </a:rPr>
              <a:t>https://flexboxfroggy.com/#ru</a:t>
            </a:r>
            <a:endParaRPr lang="pl-PL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Flexbox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контейнер и элемент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Flexbox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определяет набор CSS свойств для контейнера (flex-контейнер) и его дочерних элементов (flex-блоков).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0904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Flexbox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&lt;div class="flex-container"&gt;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 &lt;div class="flex-block"&gt;item1&lt;/div&gt;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 &lt;div class="flex-block"&gt;item2&lt;/div&gt;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  &lt;div class="flex-block"&gt;item3&lt;/div&gt;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&lt;/div&gt;</a:t>
            </a:r>
            <a:endParaRPr lang="pl-PL" sz="2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Flexbox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flex-container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  display: flex;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Оси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fleхbox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67487"/>
            <a:ext cx="8175090" cy="334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Одним из основных понятий в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fleхbox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являются оси.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Главной осью flex-контейнера является направление, в соответствии с которым располагаются все его дочерние элементы.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Поперечной осью называется направление, перпендикулярное главной оси.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Оси</a:t>
            </a: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</a:t>
            </a:r>
            <a:r>
              <a:rPr lang="ru-RU" sz="4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fleхbox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8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67" y="3450844"/>
            <a:ext cx="3648726" cy="227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672" y="3356752"/>
            <a:ext cx="3292245" cy="263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1033</Words>
  <Application>Microsoft Office PowerPoint</Application>
  <PresentationFormat>Экран (4:3)</PresentationFormat>
  <Paragraphs>354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План Занятия</vt:lpstr>
      <vt:lpstr>Flexbox</vt:lpstr>
      <vt:lpstr>Flexbox контейнер и элемент</vt:lpstr>
      <vt:lpstr>Flexbox</vt:lpstr>
      <vt:lpstr>Flexbox</vt:lpstr>
      <vt:lpstr>Оси в fleхbox </vt:lpstr>
      <vt:lpstr>Оси в fleхbox </vt:lpstr>
      <vt:lpstr>Слайд 10</vt:lpstr>
      <vt:lpstr>Направление главной оси flex-direction:</vt:lpstr>
      <vt:lpstr>Направление главной оси</vt:lpstr>
      <vt:lpstr>Поперечная ось</vt:lpstr>
      <vt:lpstr>justify-content  выравнивание по главной оси</vt:lpstr>
      <vt:lpstr>align-items – выравнивание по перпендикулярной оси</vt:lpstr>
      <vt:lpstr>align-items: baseline</vt:lpstr>
      <vt:lpstr>Еще раз</vt:lpstr>
      <vt:lpstr>Элементы в одном ряду</vt:lpstr>
      <vt:lpstr>Перенос флекс-элементов</vt:lpstr>
      <vt:lpstr>flex-flow</vt:lpstr>
      <vt:lpstr>align-content</vt:lpstr>
      <vt:lpstr>align-content</vt:lpstr>
      <vt:lpstr>align-content</vt:lpstr>
      <vt:lpstr>Но можно и для одной строки</vt:lpstr>
      <vt:lpstr>Свойства для дочерних элементов flex-контейнера</vt:lpstr>
      <vt:lpstr>align-self</vt:lpstr>
      <vt:lpstr>align-self</vt:lpstr>
      <vt:lpstr>Свойство order</vt:lpstr>
      <vt:lpstr>Свойство order</vt:lpstr>
      <vt:lpstr>Свойство order</vt:lpstr>
      <vt:lpstr>Свойство flex-basis</vt:lpstr>
      <vt:lpstr>Свойство flex-basis</vt:lpstr>
      <vt:lpstr>flex-grow — коэффициент роста</vt:lpstr>
      <vt:lpstr>flex-grow — коэффициент роста</vt:lpstr>
      <vt:lpstr>flex-grow — коэффициент роста</vt:lpstr>
      <vt:lpstr>flex-grow — коэффициент роста</vt:lpstr>
      <vt:lpstr>flex-grow — коэффициент роста</vt:lpstr>
      <vt:lpstr>flex-grow — коэффициент роста</vt:lpstr>
      <vt:lpstr>flex-grow — коэффициент роста</vt:lpstr>
      <vt:lpstr>flex-grow — коэффициент роста</vt:lpstr>
      <vt:lpstr>Коэффициент сжатия</vt:lpstr>
      <vt:lpstr>flex-shrink:1;</vt:lpstr>
      <vt:lpstr>flex-shrink:0;</vt:lpstr>
      <vt:lpstr>flex-shrink:0; - всем</vt:lpstr>
      <vt:lpstr>flex-shrink</vt:lpstr>
      <vt:lpstr>flex-shrink</vt:lpstr>
      <vt:lpstr>flex-shrink</vt:lpstr>
      <vt:lpstr>flex-shrink</vt:lpstr>
      <vt:lpstr>Полезные ссылки</vt:lpstr>
      <vt:lpstr>Слайд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361</cp:revision>
  <dcterms:modified xsi:type="dcterms:W3CDTF">2021-05-04T17:27:39Z</dcterms:modified>
</cp:coreProperties>
</file>